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9" r:id="rId3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6CD663-E974-450A-AE8F-680EDC4E1158}" type="datetimeFigureOut">
              <a:rPr kumimoji="1" lang="ja-JP" altLang="en-US" smtClean="0"/>
              <a:pPr/>
              <a:t>2023/11/29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9071CA-8141-4119-BCE5-BAECC457471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3102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EDE61C-5EFD-400E-A80A-DEF9B74C3203}" type="datetimeFigureOut">
              <a:rPr kumimoji="1" lang="ja-JP" altLang="en-US" smtClean="0"/>
              <a:pPr/>
              <a:t>2023/11/29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42C3DD-E46B-46CC-BCE1-98FCBC279B3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7955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94B8A48-32AB-453A-AE57-D361BB3A7ED4}" type="slidenum">
              <a:rPr lang="en-US" altLang="ja-JP" sz="1200"/>
              <a:pPr eaLnBrk="1" hangingPunct="1"/>
              <a:t>2</a:t>
            </a:fld>
            <a:endParaRPr lang="en-US" altLang="ja-JP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8313096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2023/11/29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7089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2023/11/29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6960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2023/11/29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516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2023/11/29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66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2023/11/29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9596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2023/11/29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0900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2023/11/29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1265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2023/11/29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3802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2023/11/29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934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2023/11/29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5300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2023/11/29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335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00CBC-DBEC-48AA-88CE-7E1D99A40769}" type="datetimeFigureOut">
              <a:rPr kumimoji="1" lang="ja-JP" altLang="en-US" smtClean="0"/>
              <a:pPr/>
              <a:t>2023/11/29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6389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3"/>
          <p:cNvSpPr>
            <a:spLocks noChangeArrowheads="1"/>
          </p:cNvSpPr>
          <p:nvPr/>
        </p:nvSpPr>
        <p:spPr bwMode="auto">
          <a:xfrm>
            <a:off x="3384469" y="262886"/>
            <a:ext cx="5949536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b="1" dirty="0"/>
              <a:t>　</a:t>
            </a:r>
            <a:r>
              <a:rPr lang="en-US" altLang="ja-JP" b="1" dirty="0"/>
              <a:t>Please use the sample slide format to disclose COI status</a:t>
            </a:r>
            <a:endParaRPr lang="ja-JP" altLang="en-US" b="1" dirty="0"/>
          </a:p>
          <a:p>
            <a:r>
              <a:rPr kumimoji="0" lang="ja-JP" altLang="en-US" b="1" dirty="0"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r>
              <a:rPr lang="en-US" altLang="ja-JP" b="1" dirty="0"/>
              <a:t>Use Form 1-A </a:t>
            </a:r>
          </a:p>
          <a:p>
            <a:r>
              <a:rPr lang="ja-JP" altLang="en-US" b="1" dirty="0"/>
              <a:t>　</a:t>
            </a:r>
            <a:r>
              <a:rPr lang="en-US" altLang="ja-JP" b="1" dirty="0"/>
              <a:t>when there are no conflicts of interest to disclose </a:t>
            </a:r>
          </a:p>
          <a:p>
            <a:r>
              <a:rPr lang="ja-JP" altLang="en-US" b="1" dirty="0"/>
              <a:t>　</a:t>
            </a:r>
            <a:r>
              <a:rPr lang="en-US" altLang="ja-JP" b="1" dirty="0"/>
              <a:t>when giving a presentation at an academic meeting</a:t>
            </a:r>
            <a:endParaRPr lang="ja-JP" altLang="en-US" b="1" dirty="0"/>
          </a:p>
          <a:p>
            <a:endParaRPr kumimoji="0" lang="ja-JP" altLang="en-US" b="1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1138917" y="1801091"/>
            <a:ext cx="9917009" cy="2286000"/>
          </a:xfrm>
          <a:prstGeom prst="rect">
            <a:avLst/>
          </a:prstGeom>
          <a:solidFill>
            <a:schemeClr val="bg1"/>
          </a:solidFill>
          <a:ln>
            <a:solidFill>
              <a:srgbClr val="00FFFF"/>
            </a:solidFill>
          </a:ln>
        </p:spPr>
        <p:txBody>
          <a:bodyPr vert="horz" lIns="91440" tIns="45720" rIns="91440" bIns="45720" rtlCol="0" anchor="b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6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The Japanese Circulation Society</a:t>
            </a:r>
            <a:br>
              <a:rPr kumimoji="1" lang="en-US" altLang="ja-JP" sz="4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kumimoji="1" lang="en-US" altLang="ja-JP" sz="4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COI Disclosure</a:t>
            </a:r>
            <a:br>
              <a:rPr kumimoji="1" lang="en-US" altLang="ja-JP" sz="4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kumimoji="1" lang="en-US" altLang="ja-JP" sz="24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Name of Authors :</a:t>
            </a:r>
            <a:b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1" lang="en-US" altLang="ja-JP" sz="24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976786" y="4418384"/>
            <a:ext cx="10482902" cy="16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　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authors have no financial conflicts of interest to disclose concerning the presentation.</a:t>
            </a:r>
            <a:endParaRPr kumimoji="1" lang="ja-JP" alt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700" b="1" i="1" u="none" strike="noStrike" kern="1200" cap="none" spc="0" normalizeH="0" baseline="0" noProof="0" dirty="0">
              <a:ln>
                <a:noFill/>
              </a:ln>
              <a:solidFill>
                <a:srgbClr val="FFFF1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12" name="Picture 6" descr="\\Jcirc01\public\経理\利益相反委員会\JCS 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6636" y="2929247"/>
            <a:ext cx="1173162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35478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3"/>
          <p:cNvSpPr>
            <a:spLocks noChangeArrowheads="1"/>
          </p:cNvSpPr>
          <p:nvPr/>
        </p:nvSpPr>
        <p:spPr bwMode="auto">
          <a:xfrm>
            <a:off x="2990067" y="179761"/>
            <a:ext cx="6011429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b="1" dirty="0"/>
              <a:t>　</a:t>
            </a:r>
            <a:r>
              <a:rPr lang="en-US" altLang="ja-JP" b="1" dirty="0"/>
              <a:t>Please use the sample slide format to disclose COI status</a:t>
            </a:r>
            <a:endParaRPr lang="ja-JP" altLang="en-US" b="1" dirty="0"/>
          </a:p>
          <a:p>
            <a:r>
              <a:rPr kumimoji="0" lang="ja-JP" altLang="en-US" b="1" dirty="0"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r>
              <a:rPr lang="en-US" altLang="ja-JP" b="1" dirty="0"/>
              <a:t>Use Form 1-A </a:t>
            </a:r>
          </a:p>
          <a:p>
            <a:r>
              <a:rPr lang="ja-JP" altLang="en-US" b="1" dirty="0"/>
              <a:t>　</a:t>
            </a:r>
            <a:r>
              <a:rPr lang="en-US" altLang="ja-JP" b="1" dirty="0"/>
              <a:t>when there are no conflicts of interest to disclose </a:t>
            </a:r>
          </a:p>
          <a:p>
            <a:r>
              <a:rPr lang="ja-JP" altLang="en-US" b="1" dirty="0"/>
              <a:t>　</a:t>
            </a:r>
            <a:r>
              <a:rPr lang="en-US" altLang="ja-JP" b="1" dirty="0"/>
              <a:t>when giving a presentation at an academic meeting</a:t>
            </a:r>
            <a:endParaRPr lang="ja-JP" altLang="en-US" b="1" dirty="0"/>
          </a:p>
          <a:p>
            <a:endParaRPr kumimoji="0" lang="ja-JP" altLang="en-US" b="1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1995055" y="1460665"/>
            <a:ext cx="8858992" cy="1805049"/>
          </a:xfrm>
          <a:solidFill>
            <a:schemeClr val="bg1"/>
          </a:solidFill>
          <a:ln>
            <a:solidFill>
              <a:srgbClr val="00FFFF"/>
            </a:solidFill>
          </a:ln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ja-JP" dirty="0"/>
              <a:t>       The Japanese Circulation Society</a:t>
            </a:r>
            <a:br>
              <a:rPr lang="en-US" altLang="ja-JP" sz="4800" b="1" dirty="0">
                <a:latin typeface="Arial" charset="0"/>
              </a:rPr>
            </a:br>
            <a:r>
              <a:rPr lang="en-US" altLang="ja-JP" sz="4800" b="1" dirty="0">
                <a:latin typeface="Arial" charset="0"/>
              </a:rPr>
              <a:t>                </a:t>
            </a:r>
            <a:r>
              <a:rPr lang="en-US" altLang="ja-JP" sz="4800" dirty="0"/>
              <a:t>COI Disclosure</a:t>
            </a:r>
            <a:br>
              <a:rPr lang="en-US" altLang="ja-JP" sz="4000" b="1" dirty="0">
                <a:latin typeface="Arial" charset="0"/>
              </a:rPr>
            </a:br>
            <a:r>
              <a:rPr lang="en-US" altLang="ja-JP" sz="2400" i="1" dirty="0"/>
              <a:t>                                                Name of Authors :</a:t>
            </a:r>
            <a:br>
              <a:rPr lang="ja-JP" altLang="en-US" sz="2400" dirty="0"/>
            </a:br>
            <a:endParaRPr lang="en-US" altLang="ja-JP" sz="2400" b="1" i="1" dirty="0"/>
          </a:p>
        </p:txBody>
      </p:sp>
      <p:sp>
        <p:nvSpPr>
          <p:cNvPr id="10" name="Rectangle 3"/>
          <p:cNvSpPr>
            <a:spLocks noGrp="1" noChangeArrowheads="1"/>
          </p:cNvSpPr>
          <p:nvPr>
            <p:ph idx="1"/>
          </p:nvPr>
        </p:nvSpPr>
        <p:spPr>
          <a:xfrm>
            <a:off x="334386" y="3503613"/>
            <a:ext cx="11529063" cy="3354387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60000"/>
              </a:lnSpc>
              <a:buFont typeface="Arial" charset="0"/>
              <a:buNone/>
            </a:pPr>
            <a:r>
              <a:rPr lang="ja-JP" altLang="en-US" sz="2200" b="1" dirty="0"/>
              <a:t>　　</a:t>
            </a:r>
            <a:r>
              <a:rPr lang="en-US" altLang="ja-JP" sz="2200" b="1" dirty="0"/>
              <a:t>Use Form 1-A when you have conflicts of interest to disclose concerning a presentation. </a:t>
            </a:r>
          </a:p>
          <a:p>
            <a:pPr eaLnBrk="1" hangingPunct="1">
              <a:lnSpc>
                <a:spcPct val="60000"/>
              </a:lnSpc>
              <a:buFont typeface="Arial" charset="0"/>
              <a:buNone/>
            </a:pPr>
            <a:r>
              <a:rPr lang="en-US" altLang="ja-JP" sz="2200" b="1" dirty="0"/>
              <a:t>      Give the name of commercial entity involved.</a:t>
            </a:r>
            <a:endParaRPr lang="ja-JP" altLang="en-US" sz="2200" b="1" dirty="0"/>
          </a:p>
          <a:p>
            <a:pPr eaLnBrk="1" hangingPunct="1">
              <a:lnSpc>
                <a:spcPct val="60000"/>
              </a:lnSpc>
              <a:buFont typeface="Arial" charset="0"/>
              <a:buNone/>
            </a:pPr>
            <a:r>
              <a:rPr lang="ja-JP" altLang="en-US" sz="2600" b="1" dirty="0">
                <a:latin typeface="Arial" charset="0"/>
              </a:rPr>
              <a:t>　</a:t>
            </a:r>
            <a:r>
              <a:rPr lang="ja-JP" altLang="en-US" sz="1900" b="1" dirty="0">
                <a:latin typeface="Arial" charset="0"/>
              </a:rPr>
              <a:t>  ①</a:t>
            </a:r>
            <a:r>
              <a:rPr lang="en-US" altLang="ja-JP" sz="1900" b="1" dirty="0"/>
              <a:t>Consultation fees:</a:t>
            </a:r>
            <a:r>
              <a:rPr lang="ja-JP" altLang="en-US" sz="1900" b="1" dirty="0"/>
              <a:t>　　　　　　　</a:t>
            </a:r>
            <a:r>
              <a:rPr lang="en-US" altLang="ja-JP" sz="1900" b="1" dirty="0"/>
              <a:t>none</a:t>
            </a:r>
            <a:r>
              <a:rPr lang="ja-JP" altLang="en-US" sz="1900" b="1" dirty="0"/>
              <a:t>　　　　　</a:t>
            </a:r>
          </a:p>
          <a:p>
            <a:pPr eaLnBrk="1" hangingPunct="1">
              <a:lnSpc>
                <a:spcPct val="60000"/>
              </a:lnSpc>
              <a:buFont typeface="Arial" charset="0"/>
              <a:buNone/>
            </a:pPr>
            <a:r>
              <a:rPr lang="ja-JP" altLang="en-US" sz="1900" b="1" dirty="0">
                <a:latin typeface="Arial" charset="0"/>
              </a:rPr>
              <a:t>　　②</a:t>
            </a:r>
            <a:r>
              <a:rPr lang="en-US" altLang="ja-JP" sz="1900" b="1" dirty="0"/>
              <a:t>stock ownership/profit:</a:t>
            </a:r>
            <a:r>
              <a:rPr lang="ja-JP" altLang="en-US" sz="1900" b="1" dirty="0"/>
              <a:t>　　</a:t>
            </a:r>
            <a:r>
              <a:rPr lang="en-US" altLang="ja-JP" sz="1900" b="1" dirty="0"/>
              <a:t>none</a:t>
            </a:r>
            <a:endParaRPr lang="en-US" altLang="ja-JP" sz="1900" b="1" dirty="0">
              <a:latin typeface="Arial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900" b="1" dirty="0">
                <a:latin typeface="Arial" charset="0"/>
              </a:rPr>
              <a:t>　　③</a:t>
            </a:r>
            <a:r>
              <a:rPr lang="en-US" altLang="ja-JP" sz="1900" b="1" dirty="0"/>
              <a:t>patent fees:</a:t>
            </a:r>
            <a:r>
              <a:rPr lang="ja-JP" altLang="en-US" sz="1900" b="1" dirty="0"/>
              <a:t>　　　　　　　　</a:t>
            </a:r>
            <a:r>
              <a:rPr lang="en-US" altLang="ja-JP" sz="1900" b="1" dirty="0"/>
              <a:t>none</a:t>
            </a:r>
            <a:endParaRPr lang="en-US" altLang="ja-JP" sz="1900" b="1" dirty="0">
              <a:latin typeface="Arial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900" b="1" dirty="0">
                <a:latin typeface="Arial" charset="0"/>
              </a:rPr>
              <a:t>　　④</a:t>
            </a:r>
            <a:r>
              <a:rPr lang="en-US" altLang="ja-JP" sz="1900" b="1" dirty="0"/>
              <a:t>remuneration for lecture:</a:t>
            </a:r>
            <a:r>
              <a:rPr lang="ja-JP" altLang="en-US" sz="1900" b="1" dirty="0"/>
              <a:t>　　　　　　　　　</a:t>
            </a:r>
            <a:r>
              <a:rPr lang="en-US" altLang="ja-JP" sz="1900" b="1" dirty="0"/>
              <a:t>none</a:t>
            </a:r>
            <a:endParaRPr lang="en-US" altLang="ja-JP" sz="1900" b="1" dirty="0">
              <a:latin typeface="Arial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900" b="1" dirty="0">
                <a:latin typeface="Arial" charset="0"/>
              </a:rPr>
              <a:t>　　⑤</a:t>
            </a:r>
            <a:r>
              <a:rPr lang="en-US" altLang="ja-JP" sz="1900" b="1" dirty="0"/>
              <a:t>manuscript fees:</a:t>
            </a:r>
            <a:r>
              <a:rPr lang="ja-JP" altLang="en-US" sz="1900" b="1" dirty="0"/>
              <a:t>　　　○○</a:t>
            </a:r>
            <a:r>
              <a:rPr lang="en-US" altLang="ja-JP" sz="1900" b="1" dirty="0"/>
              <a:t>pharmaceutical company</a:t>
            </a:r>
            <a:endParaRPr lang="en-US" altLang="ja-JP" sz="1900" b="1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ja-JP" altLang="en-US" sz="1900" b="1" dirty="0">
                <a:latin typeface="Arial" charset="0"/>
              </a:rPr>
              <a:t>　　⑥</a:t>
            </a:r>
            <a:r>
              <a:rPr lang="en-US" altLang="ja-JP" sz="1900" b="1" dirty="0"/>
              <a:t>trust research/joint research funds:</a:t>
            </a:r>
            <a:r>
              <a:rPr lang="ja-JP" altLang="en-US" sz="1900" b="1" dirty="0"/>
              <a:t>　　　○○</a:t>
            </a:r>
            <a:r>
              <a:rPr lang="en-US" altLang="ja-JP" sz="1900" b="1" dirty="0"/>
              <a:t>pharmaceutical company</a:t>
            </a:r>
            <a:endParaRPr lang="ja-JP" altLang="en-US" sz="1900" b="1" dirty="0"/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900" b="1" dirty="0">
                <a:latin typeface="Arial" charset="0"/>
              </a:rPr>
              <a:t>　　⑦</a:t>
            </a:r>
            <a:r>
              <a:rPr lang="en-US" altLang="ja-JP" sz="1900" b="1" dirty="0"/>
              <a:t>scholarship fund:</a:t>
            </a:r>
            <a:r>
              <a:rPr lang="ja-JP" altLang="en-US" sz="1900" b="1" dirty="0"/>
              <a:t>　○○</a:t>
            </a:r>
            <a:r>
              <a:rPr lang="en-US" altLang="ja-JP" sz="1900" b="1" dirty="0"/>
              <a:t>pharmaceutical company</a:t>
            </a:r>
            <a:endParaRPr lang="en-US" altLang="ja-JP" sz="1900" b="1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ja-JP" altLang="en-US" sz="1900" b="1" dirty="0">
                <a:latin typeface="Arial" charset="0"/>
              </a:rPr>
              <a:t>　　⑧</a:t>
            </a:r>
            <a:r>
              <a:rPr lang="en-US" altLang="ja-JP" sz="1900" b="1" dirty="0"/>
              <a:t>Affiliation with Endowed Department:</a:t>
            </a:r>
            <a:r>
              <a:rPr lang="ja-JP" altLang="en-US" sz="1900" b="1" dirty="0"/>
              <a:t>　　</a:t>
            </a:r>
            <a:r>
              <a:rPr lang="en-US" altLang="ja-JP" sz="1900" b="1" dirty="0"/>
              <a:t>yes</a:t>
            </a:r>
            <a:r>
              <a:rPr lang="ja-JP" altLang="en-US" sz="1900" b="1" dirty="0"/>
              <a:t>（○○</a:t>
            </a:r>
            <a:r>
              <a:rPr lang="en-US" altLang="ja-JP" sz="1900" b="1" dirty="0"/>
              <a:t>pharmaceuticals</a:t>
            </a:r>
            <a:r>
              <a:rPr lang="ja-JP" altLang="en-US" sz="1900" b="1" dirty="0"/>
              <a:t>）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900" b="1" dirty="0">
                <a:latin typeface="Arial" charset="0"/>
              </a:rPr>
              <a:t>　　⑨</a:t>
            </a:r>
            <a:r>
              <a:rPr lang="en-US" altLang="ja-JP" sz="1900" b="1" dirty="0"/>
              <a:t>Other remuneration such as gifts:</a:t>
            </a:r>
            <a:r>
              <a:rPr lang="ja-JP" altLang="en-US" sz="1900" b="1" dirty="0"/>
              <a:t>　　</a:t>
            </a:r>
            <a:r>
              <a:rPr lang="en-US" altLang="ja-JP" sz="1900" b="1" dirty="0"/>
              <a:t>none</a:t>
            </a:r>
            <a:endParaRPr lang="en-US" altLang="ja-JP" sz="1900" b="1" dirty="0">
              <a:latin typeface="Arial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endParaRPr lang="en-US" altLang="ja-JP" sz="1900" b="1" dirty="0">
              <a:solidFill>
                <a:srgbClr val="FFFF1F"/>
              </a:solidFill>
              <a:latin typeface="Arial" charset="0"/>
            </a:endParaRPr>
          </a:p>
        </p:txBody>
      </p:sp>
      <p:pic>
        <p:nvPicPr>
          <p:cNvPr id="11" name="Picture 6" descr="\\Jcirc01\public\経理\利益相反委員会\JCS 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1030" y="2109849"/>
            <a:ext cx="1173162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125115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271</Words>
  <Application>Microsoft Office PowerPoint</Application>
  <PresentationFormat>ワイド画面</PresentationFormat>
  <Paragraphs>24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HGP創英角ｺﾞｼｯｸUB</vt:lpstr>
      <vt:lpstr>ＭＳ Ｐゴシック</vt:lpstr>
      <vt:lpstr>Arial</vt:lpstr>
      <vt:lpstr>Calibri</vt:lpstr>
      <vt:lpstr>Calibri Light</vt:lpstr>
      <vt:lpstr>Times New Roman</vt:lpstr>
      <vt:lpstr>Office テーマ</vt:lpstr>
      <vt:lpstr>PowerPoint プレゼンテーション</vt:lpstr>
      <vt:lpstr>       The Japanese Circulation Society                 COI Disclosure                                                 Name of Authors 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平成27年4月より改訂</dc:title>
  <dc:creator>saburo sone</dc:creator>
  <cp:lastModifiedBy>上野 由紀子</cp:lastModifiedBy>
  <cp:revision>29</cp:revision>
  <cp:lastPrinted>2016-02-29T06:43:51Z</cp:lastPrinted>
  <dcterms:created xsi:type="dcterms:W3CDTF">2015-03-14T19:59:31Z</dcterms:created>
  <dcterms:modified xsi:type="dcterms:W3CDTF">2023-11-29T06:08:09Z</dcterms:modified>
</cp:coreProperties>
</file>